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6"/>
  </p:notesMasterIdLst>
  <p:sldIdLst>
    <p:sldId id="256" r:id="rId2"/>
    <p:sldId id="257" r:id="rId3"/>
    <p:sldId id="337" r:id="rId4"/>
    <p:sldId id="393" r:id="rId5"/>
    <p:sldId id="341" r:id="rId6"/>
    <p:sldId id="355" r:id="rId7"/>
    <p:sldId id="370" r:id="rId8"/>
    <p:sldId id="258" r:id="rId9"/>
    <p:sldId id="371" r:id="rId10"/>
    <p:sldId id="265" r:id="rId11"/>
    <p:sldId id="356" r:id="rId12"/>
    <p:sldId id="267" r:id="rId13"/>
    <p:sldId id="357" r:id="rId14"/>
    <p:sldId id="372" r:id="rId15"/>
    <p:sldId id="271" r:id="rId16"/>
    <p:sldId id="358" r:id="rId17"/>
    <p:sldId id="272" r:id="rId18"/>
    <p:sldId id="279" r:id="rId19"/>
    <p:sldId id="359" r:id="rId20"/>
    <p:sldId id="288" r:id="rId21"/>
    <p:sldId id="360" r:id="rId22"/>
    <p:sldId id="361" r:id="rId23"/>
    <p:sldId id="373" r:id="rId24"/>
    <p:sldId id="312" r:id="rId25"/>
    <p:sldId id="315" r:id="rId26"/>
    <p:sldId id="352" r:id="rId27"/>
    <p:sldId id="349" r:id="rId28"/>
    <p:sldId id="362" r:id="rId29"/>
    <p:sldId id="374" r:id="rId30"/>
    <p:sldId id="363" r:id="rId31"/>
    <p:sldId id="369" r:id="rId32"/>
    <p:sldId id="298" r:id="rId33"/>
    <p:sldId id="300" r:id="rId34"/>
    <p:sldId id="375" r:id="rId35"/>
    <p:sldId id="376" r:id="rId36"/>
    <p:sldId id="377" r:id="rId37"/>
    <p:sldId id="307" r:id="rId38"/>
    <p:sldId id="351" r:id="rId39"/>
    <p:sldId id="281" r:id="rId40"/>
    <p:sldId id="378" r:id="rId41"/>
    <p:sldId id="379" r:id="rId42"/>
    <p:sldId id="386" r:id="rId43"/>
    <p:sldId id="284" r:id="rId44"/>
    <p:sldId id="353" r:id="rId45"/>
    <p:sldId id="287" r:id="rId46"/>
    <p:sldId id="354" r:id="rId47"/>
    <p:sldId id="380" r:id="rId48"/>
    <p:sldId id="381" r:id="rId49"/>
    <p:sldId id="387" r:id="rId50"/>
    <p:sldId id="263" r:id="rId51"/>
    <p:sldId id="348" r:id="rId52"/>
    <p:sldId id="389" r:id="rId53"/>
    <p:sldId id="339" r:id="rId54"/>
    <p:sldId id="382" r:id="rId55"/>
    <p:sldId id="350" r:id="rId56"/>
    <p:sldId id="383" r:id="rId57"/>
    <p:sldId id="340" r:id="rId58"/>
    <p:sldId id="384" r:id="rId59"/>
    <p:sldId id="388" r:id="rId60"/>
    <p:sldId id="321" r:id="rId61"/>
    <p:sldId id="390" r:id="rId62"/>
    <p:sldId id="391" r:id="rId63"/>
    <p:sldId id="392" r:id="rId64"/>
    <p:sldId id="318" r:id="rId65"/>
    <p:sldId id="347" r:id="rId66"/>
    <p:sldId id="345" r:id="rId67"/>
    <p:sldId id="344" r:id="rId68"/>
    <p:sldId id="342" r:id="rId69"/>
    <p:sldId id="343" r:id="rId70"/>
    <p:sldId id="365" r:id="rId71"/>
    <p:sldId id="366" r:id="rId72"/>
    <p:sldId id="367" r:id="rId73"/>
    <p:sldId id="368" r:id="rId74"/>
    <p:sldId id="364" r:id="rId7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onsolas" panose="020B0609020204030204" pitchFamily="49" charset="0"/>
      <p:regular r:id="rId81"/>
      <p:bold r:id="rId82"/>
      <p:italic r:id="rId83"/>
      <p:boldItalic r:id="rId84"/>
    </p:embeddedFont>
    <p:embeddedFont>
      <p:font typeface="Garamond" panose="02020404030301010803" pitchFamily="18" charset="0"/>
      <p:regular r:id="rId85"/>
      <p:bold r:id="rId86"/>
      <p:italic r:id="rId87"/>
    </p:embeddedFont>
    <p:embeddedFont>
      <p:font typeface="Inconsolata" pitchFamily="1" charset="0"/>
      <p:regular r:id="rId88"/>
      <p:bold r:id="rId89"/>
    </p:embeddedFont>
    <p:embeddedFont>
      <p:font typeface="Montserrat" panose="02000505000000020004" pitchFamily="2" charset="0"/>
      <p:regular r:id="rId9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font" Target="fonts/font14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c3e28ca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c3e28ca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733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c3e28ca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c3e28ca2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c3e28ca2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c3e28ca2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c3e28ca2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c3e28ca2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c407f750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c407f750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687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c48a628b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c48a628b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c48a628b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c48a628b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0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c437e675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c437e675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c437e675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c437e675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904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4e07dad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4e07dad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c4e07dad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c4e07dad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eb6aa05a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eb6aa05a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c4e07dad9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c4e07dad9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39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c6243e74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c6243e74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c6243e74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c6243e74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9892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4596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bbbde64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bbbde64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9477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bbbde64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bbbde64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bbbde64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bbbde64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6415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d0c4361dc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d0c4361dc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d0c4361dc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d0c4361dc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6013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d0c4361dc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d0c4361dc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930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8384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8448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c437e675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c437e675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139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c437e675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c437e675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2301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728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60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634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c3ddf83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c3ddf83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0099f3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0099f3d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04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c3ddf83d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c3ddf83d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anaconda.com/products/individual" TargetMode="External"/><Relationship Id="rId5" Type="http://schemas.openxmlformats.org/officeDocument/2006/relationships/hyperlink" Target="https://www.python.org/" TargetMode="External"/><Relationship Id="rId4" Type="http://schemas.openxmlformats.org/officeDocument/2006/relationships/hyperlink" Target="https://marketplace.visualstudio.com/VSCode" TargetMode="External"/><Relationship Id="rId9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ai79/Django-App-Forms-and-Models-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20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serrat"/>
              </a:rPr>
              <a:t>Create a Form to Input Data into the Database</a:t>
            </a:r>
            <a:endParaRPr b="1" dirty="0">
              <a:latin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827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Dr. Abdelhameed Ibrahim</a:t>
            </a:r>
          </a:p>
          <a:p>
            <a:pPr algn="ctr"/>
            <a:r>
              <a:rPr lang="en-US" sz="2800" dirty="0"/>
              <a:t>Assoc. Prof. of Computer Engineering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058A9EFD-221C-F5D9-1BBF-264C1D82363F}"/>
              </a:ext>
            </a:extLst>
          </p:cNvPr>
          <p:cNvSpPr txBox="1">
            <a:spLocks/>
          </p:cNvSpPr>
          <p:nvPr/>
        </p:nvSpPr>
        <p:spPr>
          <a:xfrm>
            <a:off x="311700" y="301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dirty="0"/>
              <a:t>Web Development and Non-Relational Database</a:t>
            </a:r>
          </a:p>
          <a:p>
            <a:pPr marL="0" indent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DF1A7-0B62-5216-55EE-573128362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sym typeface="Montserrat"/>
              </a:rPr>
              <a:t>Virtual environment </a:t>
            </a:r>
            <a:endParaRPr dirty="0">
              <a:latin typeface="Montserrat"/>
              <a:sym typeface="Montserrat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9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Anaconda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 makes this simple for us!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Virtual environment with 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conda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, use this:</a:t>
            </a:r>
          </a:p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>
                <a:solidFill>
                  <a:srgbClr val="0070C0"/>
                </a:solidFill>
                <a:latin typeface="Montserrat"/>
                <a:ea typeface="Inconsolata"/>
                <a:cs typeface="Inconsolata"/>
                <a:sym typeface="Montserrat"/>
              </a:rPr>
              <a:t>	</a:t>
            </a:r>
            <a:r>
              <a:rPr lang="en-US" sz="3000" b="1" dirty="0" err="1">
                <a:solidFill>
                  <a:srgbClr val="0070C0"/>
                </a:solidFill>
                <a:latin typeface="Inconsolata"/>
                <a:ea typeface="Inconsolata"/>
                <a:cs typeface="Inconsolata"/>
                <a:sym typeface="Inconsolata"/>
              </a:rPr>
              <a:t>conda</a:t>
            </a:r>
            <a:r>
              <a:rPr lang="en-US" sz="3000" b="1" dirty="0">
                <a:solidFill>
                  <a:srgbClr val="0070C0"/>
                </a:solidFill>
                <a:latin typeface="Inconsolata"/>
                <a:ea typeface="Inconsolata"/>
                <a:cs typeface="Inconsolata"/>
                <a:sym typeface="Inconsolata"/>
              </a:rPr>
              <a:t> create --name </a:t>
            </a:r>
            <a:r>
              <a:rPr lang="en-US" sz="3000" b="1" dirty="0" err="1">
                <a:solidFill>
                  <a:srgbClr val="0070C0"/>
                </a:solidFill>
                <a:latin typeface="Inconsolata"/>
                <a:ea typeface="Inconsolata"/>
                <a:cs typeface="Inconsolata"/>
                <a:sym typeface="Inconsolata"/>
              </a:rPr>
              <a:t>myEnv</a:t>
            </a:r>
            <a:r>
              <a:rPr lang="en-US" sz="3000" b="1" dirty="0">
                <a:solidFill>
                  <a:srgbClr val="0070C0"/>
                </a:solidFill>
                <a:latin typeface="Inconsolata"/>
                <a:ea typeface="Inconsolata"/>
                <a:cs typeface="Inconsolata"/>
                <a:sym typeface="Inconsolata"/>
              </a:rPr>
              <a:t> Django</a:t>
            </a:r>
          </a:p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-US" sz="3000" b="1" dirty="0">
              <a:solidFill>
                <a:srgbClr val="0070C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Here, we constructed a "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myEnv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" environment using a recent version of Django.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56BFC-84DF-FA8A-5776-72A1649C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9CC1D8-3ADA-4A52-611E-7FDB286A647F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6E99BAE-58BD-68A9-DFDC-3435DC18C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0483"/>
            <a:ext cx="5943600" cy="343789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D941E78-8DE3-E02D-F2C7-269B40627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660388"/>
            <a:ext cx="5943600" cy="3390265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B968260-61CF-BF16-F854-D777FAFB2368}"/>
              </a:ext>
            </a:extLst>
          </p:cNvPr>
          <p:cNvSpPr txBox="1">
            <a:spLocks/>
          </p:cNvSpPr>
          <p:nvPr/>
        </p:nvSpPr>
        <p:spPr bwMode="auto">
          <a:xfrm>
            <a:off x="0" y="4574403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37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sym typeface="Montserrat"/>
              </a:rPr>
              <a:t>Virtual environment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9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Now, activate the environment:</a:t>
            </a:r>
          </a:p>
          <a:p>
            <a:pPr marL="495300" lvl="1" indent="0">
              <a:spcBef>
                <a:spcPts val="0"/>
              </a:spcBef>
              <a:buSzPts val="3000"/>
              <a:buNone/>
            </a:pPr>
            <a:r>
              <a:rPr lang="en" sz="2600" b="1" dirty="0">
                <a:solidFill>
                  <a:srgbClr val="0070C0"/>
                </a:solidFill>
                <a:latin typeface="Inconsolata"/>
                <a:ea typeface="Inconsolata"/>
                <a:cs typeface="Inconsolata"/>
                <a:sym typeface="Inconsolata"/>
              </a:rPr>
              <a:t>		conda activate myEnv </a:t>
            </a:r>
            <a:endParaRPr sz="2600" b="1" dirty="0">
              <a:solidFill>
                <a:srgbClr val="0070C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You can deactivate the environment.</a:t>
            </a:r>
          </a:p>
          <a:p>
            <a:pPr marL="495300" lvl="1" indent="0"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0070C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lang="en-US" sz="2600" b="1" dirty="0" err="1">
                <a:solidFill>
                  <a:srgbClr val="0070C0"/>
                </a:solidFill>
                <a:latin typeface="Inconsolata"/>
                <a:ea typeface="Inconsolata"/>
                <a:cs typeface="Inconsolata"/>
                <a:sym typeface="Inconsolata"/>
              </a:rPr>
              <a:t>conda</a:t>
            </a:r>
            <a:r>
              <a:rPr lang="en-US" sz="2600" b="1" dirty="0">
                <a:solidFill>
                  <a:srgbClr val="0070C0"/>
                </a:solidFill>
                <a:latin typeface="Inconsolata"/>
                <a:ea typeface="Inconsolata"/>
                <a:cs typeface="Inconsolata"/>
                <a:sym typeface="Inconsolata"/>
              </a:rPr>
              <a:t> deactivate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You can environment information.</a:t>
            </a:r>
          </a:p>
          <a:p>
            <a:pPr marL="495300" lvl="1" indent="0"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0070C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lang="en-US" sz="2600" b="1" dirty="0" err="1">
                <a:solidFill>
                  <a:srgbClr val="0070C0"/>
                </a:solidFill>
                <a:latin typeface="Inconsolata"/>
                <a:ea typeface="Inconsolata"/>
                <a:cs typeface="Inconsolata"/>
                <a:sym typeface="Inconsolata"/>
              </a:rPr>
              <a:t>conda</a:t>
            </a:r>
            <a:r>
              <a:rPr lang="en-US" sz="2600" b="1" dirty="0">
                <a:solidFill>
                  <a:srgbClr val="0070C0"/>
                </a:solidFill>
                <a:latin typeface="Inconsolata"/>
                <a:ea typeface="Inconsolata"/>
                <a:cs typeface="Inconsolata"/>
                <a:sym typeface="Inconsolata"/>
              </a:rPr>
              <a:t> info --</a:t>
            </a:r>
            <a:r>
              <a:rPr lang="en-US" sz="2600" b="1" dirty="0" err="1">
                <a:solidFill>
                  <a:srgbClr val="0070C0"/>
                </a:solidFill>
                <a:latin typeface="Inconsolata"/>
                <a:ea typeface="Inconsolata"/>
                <a:cs typeface="Inconsolata"/>
                <a:sym typeface="Inconsolata"/>
              </a:rPr>
              <a:t>envs</a:t>
            </a:r>
            <a:endParaRPr lang="en-US" sz="2600" b="1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95300" lvl="1" indent="0">
              <a:spcBef>
                <a:spcPts val="0"/>
              </a:spcBef>
              <a:buSzPts val="3000"/>
              <a:buNone/>
            </a:pPr>
            <a:endParaRPr lang="en-US" sz="2600" b="1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80F6C-3DE5-EEEF-FD22-ED8CC26E3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E33CBF-73F2-2418-7CF2-7135DCFB84F4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A214426-2974-38A4-E050-81A591E3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78" y="53268"/>
            <a:ext cx="8007844" cy="4572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CBBD5EB-190A-AAB2-A64E-F325B4CE090E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220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</a:rPr>
              <a:t>To achieve this</a:t>
            </a:r>
            <a:r>
              <a:rPr lang="en-US" sz="2800" dirty="0">
                <a:latin typeface="Montserrat"/>
              </a:rPr>
              <a:t>, first, you must learn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600" dirty="0">
                <a:latin typeface="Montserrat"/>
              </a:rPr>
              <a:t>Using </a:t>
            </a:r>
            <a:r>
              <a:rPr lang="en" sz="2600" dirty="0">
                <a:latin typeface="Montserrat"/>
                <a:sym typeface="Montserrat"/>
              </a:rPr>
              <a:t>Django </a:t>
            </a:r>
            <a:r>
              <a:rPr lang="en-US" sz="2600" dirty="0">
                <a:latin typeface="Montserrat"/>
              </a:rPr>
              <a:t>web application </a:t>
            </a:r>
            <a:endParaRPr lang="en" sz="2600" dirty="0">
              <a:latin typeface="Montserrat"/>
              <a:sym typeface="Montserrat"/>
            </a:endParaRP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sym typeface="Montserrat"/>
              </a:rPr>
              <a:t>Creating a virtual environment (Anaconda)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solidFill>
                  <a:srgbClr val="0070C0"/>
                </a:solidFill>
                <a:latin typeface="Montserrat"/>
                <a:sym typeface="Montserrat"/>
              </a:rPr>
              <a:t>Setting up Projects and Applications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Using simple Templates and tags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Creating Views and Mapping URLs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D6D03-0E76-E58F-1886-4DBF06E2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537" y="1912554"/>
            <a:ext cx="1251014" cy="5080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7001B3-E98C-CE0C-5241-EECEC3805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291" y="2562573"/>
            <a:ext cx="1202511" cy="59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6EDEF-9FD7-5DF0-F250-FDA7CED6D6E5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43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Montserrat"/>
              </a:rPr>
              <a:t>Django project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9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When you install Django, it installed a command line tool called: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953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 b="1" dirty="0">
                <a:solidFill>
                  <a:srgbClr val="0070C0"/>
                </a:solidFill>
                <a:latin typeface="Inconsolata"/>
                <a:ea typeface="Inconsolata"/>
                <a:cs typeface="Inconsolata"/>
                <a:sym typeface="Inconsolata"/>
              </a:rPr>
              <a:t>	django-admin</a:t>
            </a:r>
            <a:endParaRPr sz="3000" b="1" dirty="0">
              <a:solidFill>
                <a:srgbClr val="0070C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Let’s create our first project. Type: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953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 b="1" dirty="0">
                <a:solidFill>
                  <a:srgbClr val="0070C0"/>
                </a:solidFill>
                <a:latin typeface="Inconsolata"/>
                <a:ea typeface="Inconsolata"/>
                <a:cs typeface="Inconsolata"/>
                <a:sym typeface="Inconsolata"/>
              </a:rPr>
              <a:t>	django-admin startproject form_project</a:t>
            </a:r>
            <a:endParaRPr sz="3000" b="1" dirty="0">
              <a:solidFill>
                <a:srgbClr val="0070C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A0E57-5C90-0247-FB84-D0A1E4192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A896AA-A059-D5C7-BBB4-E01437C2F077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BAD956-F98B-097F-C52F-67FCB42B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" y="963386"/>
            <a:ext cx="9137492" cy="4114800"/>
          </a:xfrm>
          <a:prstGeom prst="rect">
            <a:avLst/>
          </a:prstGeom>
        </p:spPr>
      </p:pic>
      <p:sp>
        <p:nvSpPr>
          <p:cNvPr id="5" name="Google Shape;174;p28">
            <a:extLst>
              <a:ext uri="{FF2B5EF4-FFF2-40B4-BE49-F238E27FC236}">
                <a16:creationId xmlns:a16="http://schemas.microsoft.com/office/drawing/2014/main" id="{9E7495A6-774F-AC7C-3D07-7F221A020C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Montserrat"/>
              </a:rPr>
              <a:t>Django project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76936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Montserrat"/>
              </a:rPr>
              <a:t>Django project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9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You will then receive something like this:</a:t>
            </a:r>
            <a:endParaRPr sz="3000" dirty="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29" descr="Screen Shot 2017-01-28 at 12.48.16 AM.png"/>
          <p:cNvPicPr preferRelativeResize="0"/>
          <p:nvPr/>
        </p:nvPicPr>
        <p:blipFill rotWithShape="1">
          <a:blip r:embed="rId3">
            <a:alphaModFix/>
          </a:blip>
          <a:srcRect t="5320" r="22618"/>
          <a:stretch/>
        </p:blipFill>
        <p:spPr>
          <a:xfrm>
            <a:off x="3173137" y="1984834"/>
            <a:ext cx="2797725" cy="27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9FAA5-BF56-24E9-61A4-6A6162F98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3B9D-13D8-2B2E-23B8-4C8188D8459D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Montserrat"/>
              </a:rPr>
              <a:t>Django project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9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Let’s use manage.py now: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953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 b="1" dirty="0">
                <a:solidFill>
                  <a:srgbClr val="0070C0"/>
                </a:solidFill>
                <a:latin typeface="Inconsolata"/>
                <a:ea typeface="Inconsolata"/>
                <a:cs typeface="Inconsolata"/>
                <a:sym typeface="Inconsolata"/>
              </a:rPr>
              <a:t>	python manage.py runserver</a:t>
            </a:r>
            <a:endParaRPr sz="3000" b="1" dirty="0">
              <a:solidFill>
                <a:srgbClr val="0070C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100"/>
              </a:spcBef>
              <a:spcAft>
                <a:spcPts val="160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E9B26-D3AF-7245-F8E3-419D1774E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00" y="2412459"/>
            <a:ext cx="8930079" cy="1893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004EB3-A347-ED44-C06D-7591868D2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54CF8FC-7D4A-2725-DBD8-54DA450ACC31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4CA5E5-FE78-84A8-53A4-D0BF7C87D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32" y="195942"/>
            <a:ext cx="8598336" cy="4572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4CB6EC6-A519-032E-D4F8-14D7B0C395CB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46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</a:rPr>
              <a:t>At the end of this session, you should be able to: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600" dirty="0">
                <a:latin typeface="Montserrat"/>
              </a:rPr>
              <a:t>Develop a web form that enables the user to insert data into a database using a form.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dirty="0">
                <a:latin typeface="Montserrat"/>
                <a:sym typeface="Montserrat"/>
              </a:rPr>
              <a:t>	</a:t>
            </a:r>
            <a:endParaRPr sz="3000" dirty="0">
              <a:latin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7A43E-F706-B29D-27D9-2DC888170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38B06-05CF-C702-1AC7-8E29C6A7F81C}"/>
              </a:ext>
            </a:extLst>
          </p:cNvPr>
          <p:cNvSpPr txBox="1">
            <a:spLocks/>
          </p:cNvSpPr>
          <p:nvPr/>
        </p:nvSpPr>
        <p:spPr>
          <a:xfrm>
            <a:off x="195943" y="4580165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1pPr>
            <a:lvl2pPr marL="742950" marR="0" lvl="1" indent="-285750" algn="r" rtl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2pPr>
            <a:lvl3pPr marL="1143000" marR="0" lvl="2" indent="-228600" algn="r" rtl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3pPr>
            <a:lvl4pPr marL="1600200" marR="0" lvl="3" indent="-228600" algn="r" rtl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4pPr>
            <a:lvl5pPr marL="2057400" marR="0" lvl="4" indent="-228600" algn="r" rtl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5pPr>
            <a:lvl6pPr marL="2514600" marR="0" lvl="5" indent="-228600" algn="r" rtl="1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6pPr>
            <a:lvl7pPr marL="2971800" marR="0" lvl="6" indent="-228600" algn="r" rtl="1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7pPr>
            <a:lvl8pPr marL="3429000" marR="0" lvl="7" indent="-228600" algn="r" rtl="1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8pPr>
            <a:lvl9pPr marL="3886200" marR="0" lvl="8" indent="-228600" algn="r" rtl="1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fld id="{D99583F9-6043-4C7F-AAA7-7A22C931AEBD}" type="datetime1">
              <a:rPr lang="en-US" altLang="ja-JP" sz="1800" b="1" smtClean="0">
                <a:latin typeface="Garamond" panose="02020404030301010803" pitchFamily="18" charset="0"/>
              </a:rPr>
              <a:pPr algn="l" rtl="0">
                <a:spcBef>
                  <a:spcPct val="0"/>
                </a:spcBef>
                <a:buClrTx/>
                <a:buSzTx/>
                <a:buFontTx/>
                <a:buNone/>
              </a:pPr>
              <a:t>6/9/2022</a:t>
            </a:fld>
            <a:endParaRPr lang="en-US" altLang="en-US" sz="1800" b="1" dirty="0">
              <a:latin typeface="Garamond" panose="02020404030301010803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12A58-4DDF-B219-1AC2-A82DEC5728AF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Django </a:t>
            </a: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Application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9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Plug Django applications into other Django projects and reuse them! (Or use the applications of others)</a:t>
            </a: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Char char="●"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Create a simple application by using: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52500" lvl="2" indent="0">
              <a:spcBef>
                <a:spcPts val="0"/>
              </a:spcBef>
              <a:buSzPts val="3000"/>
              <a:buNone/>
            </a:pPr>
            <a:r>
              <a:rPr lang="en" sz="3000" b="1" dirty="0">
                <a:solidFill>
                  <a:srgbClr val="0070C0"/>
                </a:solidFill>
                <a:latin typeface="Inconsolata"/>
                <a:ea typeface="Inconsolata"/>
                <a:cs typeface="Inconsolata"/>
                <a:sym typeface="Inconsolata"/>
              </a:rPr>
              <a:t>python manage.py startapp form_app</a:t>
            </a:r>
            <a:endParaRPr sz="3000" b="1" dirty="0">
              <a:solidFill>
                <a:srgbClr val="0070C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0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A0DAD-3D8F-01C9-6955-2F26A8DD3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E10DC-901A-1D96-545C-6C5458317DDE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D40A72-0DFB-3CEA-3A16-68AD53FC8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" y="138793"/>
            <a:ext cx="8733453" cy="4572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EA4EA5B-C768-0773-3BF6-DABFB8BE63D7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345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2A07FF-D872-9BBD-9131-13E6E0EC6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80060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4210154-41E6-AC1E-87BA-8CF5E7C56383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662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</a:rPr>
              <a:t>To achieve this</a:t>
            </a:r>
            <a:r>
              <a:rPr lang="en-US" sz="2800" dirty="0">
                <a:latin typeface="Montserrat"/>
              </a:rPr>
              <a:t>, first, you must learn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600" dirty="0">
                <a:latin typeface="Montserrat"/>
              </a:rPr>
              <a:t>Using </a:t>
            </a:r>
            <a:r>
              <a:rPr lang="en" sz="2600" dirty="0">
                <a:latin typeface="Montserrat"/>
                <a:sym typeface="Montserrat"/>
              </a:rPr>
              <a:t>Django </a:t>
            </a:r>
            <a:r>
              <a:rPr lang="en-US" sz="2600" dirty="0">
                <a:latin typeface="Montserrat"/>
              </a:rPr>
              <a:t>web application </a:t>
            </a:r>
            <a:endParaRPr lang="en" sz="2600" dirty="0">
              <a:latin typeface="Montserrat"/>
              <a:sym typeface="Montserrat"/>
            </a:endParaRP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sym typeface="Montserrat"/>
              </a:rPr>
              <a:t>Creating a virtual environment (Anaconda)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Setting up Projects and Applications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solidFill>
                  <a:srgbClr val="0070C0"/>
                </a:solidFill>
                <a:latin typeface="Montserrat"/>
                <a:sym typeface="Montserrat"/>
              </a:rPr>
              <a:t>Using simple Templates and tags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Creating Views and Mapping URLs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D6D03-0E76-E58F-1886-4DBF06E2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537" y="1912554"/>
            <a:ext cx="1251014" cy="5080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7001B3-E98C-CE0C-5241-EECEC3805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291" y="2562573"/>
            <a:ext cx="1202511" cy="59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D6D3B-B5BB-BB1C-CFEB-8B1AA6ECED62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884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9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</a:rPr>
              <a:t>Using Templates</a:t>
            </a:r>
            <a:endParaRPr dirty="0">
              <a:latin typeface="Montserrat"/>
              <a:sym typeface="Montserrat"/>
            </a:endParaRPr>
          </a:p>
        </p:txBody>
      </p:sp>
      <p:sp>
        <p:nvSpPr>
          <p:cNvPr id="518" name="Google Shape;518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9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Understanding how Django functions and interacts with your website requires a thorough understanding of templates.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29960-B454-50CD-CAB5-E3D88C8C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B879A07-25E1-46DA-8995-2DFDE48B9A49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2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</a:rPr>
              <a:t>Using Templates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9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First build a templates directory followed by a subfolder for each app's templates.</a:t>
            </a: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It goes in your directory's top level:</a:t>
            </a:r>
          </a:p>
          <a:p>
            <a:pPr marL="381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first_project/templates/first_app</a:t>
            </a:r>
            <a:endParaRPr sz="3000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39C73-D61B-EB69-AC5C-EA45103C2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1F9DEF6-3C3A-6E9F-0C4A-FD6D73675535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6FC99F-2C58-30B6-288E-A81DF9AE3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381"/>
            <a:ext cx="9144000" cy="4219119"/>
          </a:xfrm>
          <a:prstGeom prst="rect">
            <a:avLst/>
          </a:prstGeom>
        </p:spPr>
      </p:pic>
      <p:sp>
        <p:nvSpPr>
          <p:cNvPr id="4" name="Google Shape;541;p72">
            <a:extLst>
              <a:ext uri="{FF2B5EF4-FFF2-40B4-BE49-F238E27FC236}">
                <a16:creationId xmlns:a16="http://schemas.microsoft.com/office/drawing/2014/main" id="{99EF0AE8-5534-3D59-65FF-98D0E386F2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</a:rPr>
              <a:t>Using Templates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89598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3D1E5-4F15-5D0B-BEFF-0B11149B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743"/>
            <a:ext cx="9144000" cy="4171757"/>
          </a:xfrm>
          <a:prstGeom prst="rect">
            <a:avLst/>
          </a:prstGeom>
        </p:spPr>
      </p:pic>
      <p:sp>
        <p:nvSpPr>
          <p:cNvPr id="5" name="Google Shape;541;p72">
            <a:extLst>
              <a:ext uri="{FF2B5EF4-FFF2-40B4-BE49-F238E27FC236}">
                <a16:creationId xmlns:a16="http://schemas.microsoft.com/office/drawing/2014/main" id="{9C5945E2-085E-6A96-C243-8DA9D8FB74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</a:rPr>
              <a:t>Using Templates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82708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7372AF3-EBC4-860D-5E8C-B5D6E3F73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4" y="868488"/>
            <a:ext cx="5943600" cy="169989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E48534-8559-6B3D-4509-8D2B7DFEB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44" y="2690848"/>
            <a:ext cx="5943600" cy="1879600"/>
          </a:xfrm>
          <a:prstGeom prst="rect">
            <a:avLst/>
          </a:prstGeom>
        </p:spPr>
      </p:pic>
      <p:sp>
        <p:nvSpPr>
          <p:cNvPr id="6" name="Google Shape;541;p72">
            <a:extLst>
              <a:ext uri="{FF2B5EF4-FFF2-40B4-BE49-F238E27FC236}">
                <a16:creationId xmlns:a16="http://schemas.microsoft.com/office/drawing/2014/main" id="{74A95A33-DBD4-393C-470E-DD231F9ED2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</a:rPr>
              <a:t>Using Templates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5034B-FC95-5EDC-547E-19135EE7D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D36F81-4B87-0BF2-2965-2469B2AF89A4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086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</a:rPr>
              <a:t>To achieve this</a:t>
            </a:r>
            <a:r>
              <a:rPr lang="en-US" sz="2800" dirty="0">
                <a:latin typeface="Montserrat"/>
              </a:rPr>
              <a:t>, first, you must learn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600" dirty="0">
                <a:latin typeface="Montserrat"/>
              </a:rPr>
              <a:t>Using </a:t>
            </a:r>
            <a:r>
              <a:rPr lang="en" sz="2600" dirty="0">
                <a:latin typeface="Montserrat"/>
                <a:sym typeface="Montserrat"/>
              </a:rPr>
              <a:t>Django </a:t>
            </a:r>
            <a:r>
              <a:rPr lang="en-US" sz="2600" dirty="0">
                <a:latin typeface="Montserrat"/>
              </a:rPr>
              <a:t>web application </a:t>
            </a:r>
            <a:endParaRPr lang="en" sz="2600" dirty="0">
              <a:latin typeface="Montserrat"/>
              <a:sym typeface="Montserrat"/>
            </a:endParaRP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sym typeface="Montserrat"/>
              </a:rPr>
              <a:t>Creating a virtual environment (Anaconda)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Setting up Projects and Applications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Using simple Templates and tags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solidFill>
                  <a:srgbClr val="0070C0"/>
                </a:solidFill>
                <a:latin typeface="Montserrat"/>
                <a:sym typeface="Montserrat"/>
              </a:rPr>
              <a:t>Creating Views and Mapping URLs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D6D03-0E76-E58F-1886-4DBF06E2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537" y="1912554"/>
            <a:ext cx="1251014" cy="5080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7001B3-E98C-CE0C-5241-EECEC3805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291" y="2562573"/>
            <a:ext cx="1202511" cy="59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C2995-6389-4943-BB15-418C2C03FA9F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409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</a:rPr>
              <a:t>To achieve this</a:t>
            </a:r>
            <a:r>
              <a:rPr lang="en-US" sz="2800" dirty="0">
                <a:latin typeface="Montserrat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Montserrat"/>
              </a:rPr>
              <a:t>first</a:t>
            </a:r>
            <a:r>
              <a:rPr lang="en-US" sz="2800" dirty="0">
                <a:latin typeface="Montserrat"/>
              </a:rPr>
              <a:t>, you must learn</a:t>
            </a:r>
            <a:endParaRPr lang="en-US" sz="3000" dirty="0">
              <a:latin typeface="Montserrat"/>
            </a:endParaRP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600" dirty="0">
                <a:latin typeface="Montserrat"/>
              </a:rPr>
              <a:t>Using </a:t>
            </a:r>
            <a:r>
              <a:rPr lang="en" sz="2600" dirty="0">
                <a:latin typeface="Montserrat"/>
                <a:sym typeface="Montserrat"/>
              </a:rPr>
              <a:t>Django </a:t>
            </a:r>
            <a:r>
              <a:rPr lang="en-US" sz="2600" dirty="0">
                <a:latin typeface="Montserrat"/>
              </a:rPr>
              <a:t>web application </a:t>
            </a:r>
            <a:endParaRPr lang="en" sz="2600" dirty="0">
              <a:latin typeface="Montserrat"/>
              <a:sym typeface="Montserrat"/>
            </a:endParaRP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sym typeface="Montserrat"/>
              </a:rPr>
              <a:t>Creating a virtual environment (Anaconda)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Setting up Projects and Applications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Using simple Templates and tags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Creating Views and Mapping URLs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D6D03-0E76-E58F-1886-4DBF06E2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537" y="1912554"/>
            <a:ext cx="1251014" cy="5080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7001B3-E98C-CE0C-5241-EECEC3805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291" y="2562573"/>
            <a:ext cx="1202511" cy="59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B4AC9-B997-C744-D51E-04A475CEDE4C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113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990E9E-B93A-1DD9-C851-DC0FF37DF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9"/>
            <a:ext cx="9144000" cy="480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73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28E61-0B69-A037-E4E4-7ED58459B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12"/>
            <a:ext cx="91440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87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5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20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Django – Challenge 1 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put your skills to the test!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2877A-ED9A-EC7B-B6AC-34C398C7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AF08ED-89B1-63A2-D124-CA41A1F86D03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Challenge 1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9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Complete the following tasks: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Create a New Django Project</a:t>
            </a: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Create a New Django App</a:t>
            </a: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Create an Index View </a:t>
            </a: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Link this view to the </a:t>
            </a: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urls.py 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file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4C6A2-F82B-670D-252A-F61537EFF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CD16B2E-E64F-B898-D8EE-800D88FC4B52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200" dirty="0">
                <a:latin typeface="Montserrat"/>
              </a:rPr>
              <a:t>To achieve this, then, you must learn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Creating a model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Using the Admin interface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Using Django Forms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Connect the form in the template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Accepting User Input and connect it to the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A6A532-5F0C-913A-7C2F-9B061F471C6D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60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Models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We use  </a:t>
            </a: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Models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 to incorporate a database into a Django Project.</a:t>
            </a:r>
          </a:p>
          <a:p>
            <a:pPr indent="-419100">
              <a:buSzPts val="3000"/>
              <a:buFont typeface="Montserrat"/>
              <a:buChar char="●"/>
            </a:pP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indent="-419100"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To create a model, a class structure is used inside of the relevant applications </a:t>
            </a:r>
            <a:r>
              <a:rPr lang="en-US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models.py 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file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0C2AA-30CB-71A9-F275-3B1FDE698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34FF865-149D-040C-1F8F-29C380E1C861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Models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This </a:t>
            </a: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class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 object will be a subclass of Django’s built-in class: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52500" lvl="1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django.db.models.Model</a:t>
            </a:r>
          </a:p>
          <a:p>
            <a:pPr marL="952500" lvl="1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3000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Then each attribute of the class represents a </a:t>
            </a: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field</a:t>
            </a: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1CBAB1-4ABE-364E-9E36-1558C60D5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6178E43-3C54-FC7A-DA20-D1F7AEBC0292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Models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Here is what you have to do: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Add a new model called </a:t>
            </a: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User</a:t>
            </a:r>
            <a:endParaRPr sz="3000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It should have these </a:t>
            </a: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fields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■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First Name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■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Last Name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■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Email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A35CBD-50E6-F6C4-4F8B-C05C9AF41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076D656-CA05-A2B5-4034-54944205572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7D60A-8703-54D5-4077-1440D91E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17" y="1384851"/>
            <a:ext cx="8083965" cy="2546481"/>
          </a:xfrm>
          <a:prstGeom prst="rect">
            <a:avLst/>
          </a:prstGeom>
        </p:spPr>
      </p:pic>
      <p:sp>
        <p:nvSpPr>
          <p:cNvPr id="5" name="Google Shape;581;p78">
            <a:extLst>
              <a:ext uri="{FF2B5EF4-FFF2-40B4-BE49-F238E27FC236}">
                <a16:creationId xmlns:a16="http://schemas.microsoft.com/office/drawing/2014/main" id="{352E0B6F-18C9-BA2E-AD5C-7E616A1C68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Models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21DFD-6555-1264-64A7-47D804759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6A7755-4CC8-C77D-81BC-4C16E1FB822F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546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Models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Migrate the database (creating databases that correspond to the models we created)</a:t>
            </a:r>
          </a:p>
          <a:p>
            <a:pPr marL="952500" lvl="1" indent="0">
              <a:spcBef>
                <a:spcPts val="0"/>
              </a:spcBef>
              <a:buSzPts val="3000"/>
              <a:buNone/>
            </a:pPr>
            <a:r>
              <a:rPr lang="en-US" sz="2400" dirty="0">
                <a:solidFill>
                  <a:srgbClr val="0070C0"/>
                </a:solidFill>
                <a:latin typeface="Montserrat"/>
              </a:rPr>
              <a:t>python manage.py migrate </a:t>
            </a:r>
          </a:p>
          <a:p>
            <a:pPr marL="952500" lvl="1" indent="0">
              <a:spcBef>
                <a:spcPts val="0"/>
              </a:spcBef>
              <a:buSzPts val="3000"/>
              <a:buNone/>
            </a:pPr>
            <a:r>
              <a:rPr lang="en-US" sz="2400" dirty="0">
                <a:solidFill>
                  <a:srgbClr val="0070C0"/>
                </a:solidFill>
                <a:latin typeface="Montserrat"/>
              </a:rPr>
              <a:t>python manage.py </a:t>
            </a:r>
            <a:r>
              <a:rPr lang="en-US" sz="2400" dirty="0" err="1">
                <a:solidFill>
                  <a:srgbClr val="0070C0"/>
                </a:solidFill>
                <a:latin typeface="Montserrat"/>
              </a:rPr>
              <a:t>makemigrations</a:t>
            </a:r>
            <a:r>
              <a:rPr lang="en-US" sz="2400" dirty="0">
                <a:solidFill>
                  <a:srgbClr val="0070C0"/>
                </a:solidFill>
                <a:latin typeface="Montserrat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Montserrat"/>
              </a:rPr>
              <a:t>form_app</a:t>
            </a:r>
            <a:r>
              <a:rPr lang="en-US" sz="2400" dirty="0">
                <a:solidFill>
                  <a:srgbClr val="0070C0"/>
                </a:solidFill>
                <a:latin typeface="Montserrat"/>
              </a:rPr>
              <a:t> </a:t>
            </a:r>
          </a:p>
          <a:p>
            <a:pPr marL="952500" lvl="1" indent="0">
              <a:spcBef>
                <a:spcPts val="0"/>
              </a:spcBef>
              <a:buSzPts val="3000"/>
              <a:buNone/>
            </a:pPr>
            <a:r>
              <a:rPr lang="en-US" sz="2400" dirty="0">
                <a:solidFill>
                  <a:srgbClr val="0070C0"/>
                </a:solidFill>
                <a:latin typeface="Montserrat"/>
              </a:rPr>
              <a:t>python manage.py migrate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FA652-27A2-0988-3CE2-282DF659D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2F807C9-260F-F4D7-D0EC-C3189EC8F136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200" dirty="0">
                <a:latin typeface="Montserrat"/>
              </a:rPr>
              <a:t>To achieve this, </a:t>
            </a:r>
            <a:r>
              <a:rPr lang="en-US" sz="3200" dirty="0">
                <a:solidFill>
                  <a:srgbClr val="0070C0"/>
                </a:solidFill>
                <a:latin typeface="Montserrat"/>
              </a:rPr>
              <a:t>then</a:t>
            </a:r>
            <a:r>
              <a:rPr lang="en-US" sz="3200" dirty="0">
                <a:latin typeface="Montserrat"/>
              </a:rPr>
              <a:t>, you must learn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Creating a model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sym typeface="Montserrat"/>
              </a:rPr>
              <a:t>Using the Admin interface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sym typeface="Montserrat"/>
              </a:rPr>
              <a:t>Using Django Forms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Connect the form in the template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sym typeface="Montserrat"/>
              </a:rPr>
              <a:t>Accepting User Input and connect it to the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D3AA35A-06AA-6D46-73F6-32973901C810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888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BEFA51-8965-77FC-3776-78719D8EC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64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C4075A-2F0C-6031-74A5-DA1A6CD86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09"/>
            <a:ext cx="9144000" cy="481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88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200" dirty="0">
                <a:latin typeface="Montserrat"/>
              </a:rPr>
              <a:t>To achieve this, then, you must learn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Creating a model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Using the Admin interface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Using Django Forms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Connect the form in the template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Accepting User Input and connect it to the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221464B-D0BB-B1F0-5042-136361BE56B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88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sym typeface="Montserrat"/>
              </a:rPr>
              <a:t>Django Admin interface</a:t>
            </a:r>
            <a:endParaRPr dirty="0">
              <a:latin typeface="Montserrat"/>
              <a:sym typeface="Montserrat"/>
            </a:endParaRPr>
          </a:p>
        </p:txBody>
      </p:sp>
      <p:sp>
        <p:nvSpPr>
          <p:cNvPr id="296" name="Google Shape;296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To use the Admin interface with the models, we need to register them to our application’s </a:t>
            </a: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admin.py 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file.</a:t>
            </a:r>
          </a:p>
          <a:p>
            <a:pPr marL="952500" lvl="1" indent="0">
              <a:spcBef>
                <a:spcPts val="0"/>
              </a:spcBef>
              <a:buSzPts val="3000"/>
              <a:buNone/>
            </a:pPr>
            <a:r>
              <a:rPr lang="en-US" sz="3000" dirty="0" err="1">
                <a:solidFill>
                  <a:srgbClr val="0070C0"/>
                </a:solidFill>
                <a:latin typeface="Montserrat"/>
                <a:sym typeface="Inconsolata"/>
              </a:rPr>
              <a:t>admin.site.register</a:t>
            </a:r>
            <a:r>
              <a:rPr lang="en-US" sz="3000" dirty="0">
                <a:solidFill>
                  <a:srgbClr val="0070C0"/>
                </a:solidFill>
                <a:latin typeface="Montserrat"/>
                <a:sym typeface="Inconsolata"/>
              </a:rPr>
              <a:t>(User)</a:t>
            </a:r>
            <a:endParaRPr lang="en-US" sz="3000" dirty="0">
              <a:solidFill>
                <a:srgbClr val="0070C0"/>
              </a:solidFill>
              <a:latin typeface="Montserrat"/>
            </a:endParaRPr>
          </a:p>
          <a:p>
            <a:pPr indent="-419100"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This Admin interface is one of the key features of Django!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endParaRPr lang="en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000" dirty="0"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endParaRPr sz="3000" dirty="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3000" dirty="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E80C9-BDCE-C78C-35BD-18210C94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54B262F-1234-6EF5-25C7-24086AE9B2A4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0C9B55-A65B-93F2-DA52-84D5EBD72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29" y="1441392"/>
            <a:ext cx="6655142" cy="2260716"/>
          </a:xfrm>
          <a:prstGeom prst="rect">
            <a:avLst/>
          </a:prstGeom>
        </p:spPr>
      </p:pic>
      <p:sp>
        <p:nvSpPr>
          <p:cNvPr id="5" name="Google Shape;581;p78">
            <a:extLst>
              <a:ext uri="{FF2B5EF4-FFF2-40B4-BE49-F238E27FC236}">
                <a16:creationId xmlns:a16="http://schemas.microsoft.com/office/drawing/2014/main" id="{328DFE49-1BDE-0853-479D-BC0009A6FB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sym typeface="Montserrat"/>
              </a:rPr>
              <a:t>Django Admin interface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7BE34-C87F-004C-9BE1-FE7595F28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2C751-36C9-C401-7321-353EAF0C80E0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118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sym typeface="Montserrat"/>
              </a:rPr>
              <a:t>Django Admin interface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In order to fully use the database and the Admin, we will create a “</a:t>
            </a: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superuser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”</a:t>
            </a:r>
          </a:p>
          <a:p>
            <a:pPr indent="-419100"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Providing a name, email, and password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Use: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52500" lvl="1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 b="1" dirty="0">
                <a:solidFill>
                  <a:srgbClr val="0070C0"/>
                </a:solidFill>
                <a:latin typeface="Inconsolata"/>
                <a:ea typeface="Inconsolata"/>
                <a:cs typeface="Inconsolata"/>
                <a:sym typeface="Inconsolata"/>
              </a:rPr>
              <a:t>python manage.py createsuperuser</a:t>
            </a:r>
            <a:endParaRPr sz="3000" b="1" dirty="0">
              <a:solidFill>
                <a:srgbClr val="0070C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0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67BFDFC-0B2B-5489-3B57-72BAB9C1C6FF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81;p78">
            <a:extLst>
              <a:ext uri="{FF2B5EF4-FFF2-40B4-BE49-F238E27FC236}">
                <a16:creationId xmlns:a16="http://schemas.microsoft.com/office/drawing/2014/main" id="{B79ACA3C-FC0B-F5D5-4FE4-0EA95D70A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sym typeface="Montserrat"/>
              </a:rPr>
              <a:t>Django Admin interface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430F23-1475-D142-9A0B-CC6F4171B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CC2BD3-DA9C-E297-A8FA-57AEAC444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247" y="1403290"/>
            <a:ext cx="6915505" cy="233692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B2EE5AD-DC62-F4C6-32D9-74BCF63517D0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531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B8CE5C-F5B5-9629-F7BB-BE15FD32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318"/>
            <a:ext cx="9144000" cy="3090863"/>
          </a:xfrm>
          <a:prstGeom prst="rect">
            <a:avLst/>
          </a:prstGeom>
        </p:spPr>
      </p:pic>
      <p:sp>
        <p:nvSpPr>
          <p:cNvPr id="6" name="Google Shape;581;p78">
            <a:extLst>
              <a:ext uri="{FF2B5EF4-FFF2-40B4-BE49-F238E27FC236}">
                <a16:creationId xmlns:a16="http://schemas.microsoft.com/office/drawing/2014/main" id="{7EEBFD91-E261-21CC-C05B-C92FB67DD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sym typeface="Montserrat"/>
              </a:rPr>
              <a:t>Django Admin interface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9C2EE2-B712-88EA-5843-546DC1A85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BE6397-2577-8A5A-44E9-9E255CFD662F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87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AF0910-28FC-3043-7305-AAFE8F3A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662"/>
            <a:ext cx="9144000" cy="2924175"/>
          </a:xfrm>
          <a:prstGeom prst="rect">
            <a:avLst/>
          </a:prstGeom>
        </p:spPr>
      </p:pic>
      <p:sp>
        <p:nvSpPr>
          <p:cNvPr id="6" name="Google Shape;581;p78">
            <a:extLst>
              <a:ext uri="{FF2B5EF4-FFF2-40B4-BE49-F238E27FC236}">
                <a16:creationId xmlns:a16="http://schemas.microsoft.com/office/drawing/2014/main" id="{E81644C0-EDA0-6F23-7FFF-C95C63C591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sym typeface="Montserrat"/>
              </a:rPr>
              <a:t>Django Admin interface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3A1E5-3C0C-9EF4-8F39-7245147FE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EAEF4D-9A7C-EAAD-A30C-95878FE2BAD0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623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200" dirty="0">
                <a:latin typeface="Montserrat"/>
              </a:rPr>
              <a:t>To achieve this, then, you must learn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Creating a model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Using the Admin interface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Using Django Forms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Connect the form in the template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Accepting User Input and connect it to the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C2D759-E8B9-E362-E3B0-B8AB4487AE4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335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</a:rPr>
              <a:t>You should be ready with the following</a:t>
            </a:r>
          </a:p>
          <a:p>
            <a:pPr lvl="1" indent="-419100">
              <a:buSzPts val="3000"/>
              <a:buFont typeface="Montserrat"/>
              <a:buChar char="●"/>
            </a:pPr>
            <a:r>
              <a:rPr lang="en-US" sz="2000" dirty="0">
                <a:latin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</a:t>
            </a:r>
            <a:endParaRPr lang="en-US" sz="2000" dirty="0">
              <a:latin typeface="Montserrat"/>
            </a:endParaRPr>
          </a:p>
          <a:p>
            <a:pPr lvl="1" indent="-419100">
              <a:buSzPts val="3000"/>
              <a:buFont typeface="Montserrat"/>
              <a:buChar char="●"/>
            </a:pPr>
            <a:r>
              <a:rPr lang="en-US" sz="2000" dirty="0">
                <a:latin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https://marketplace.visualstudio.com/VSCode</a:t>
            </a:r>
            <a:endParaRPr lang="en-US" sz="2000" dirty="0">
              <a:latin typeface="Montserrat"/>
            </a:endParaRPr>
          </a:p>
          <a:p>
            <a:pPr lvl="1" indent="-419100">
              <a:buSzPts val="3000"/>
              <a:buFont typeface="Montserrat"/>
              <a:buChar char="●"/>
              <a:defRPr/>
            </a:pPr>
            <a:r>
              <a:rPr lang="en-US" sz="2000" dirty="0">
                <a:latin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sz="2000" dirty="0">
              <a:latin typeface="Montserrat"/>
            </a:endParaRPr>
          </a:p>
          <a:p>
            <a:pPr lvl="1" indent="-419100">
              <a:buSzPts val="3000"/>
              <a:buFont typeface="Montserrat"/>
              <a:buChar char="●"/>
              <a:defRPr/>
            </a:pPr>
            <a:r>
              <a:rPr lang="en-US" sz="2000" dirty="0">
                <a:latin typeface="Montserra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https://www.anaconda.com/products/individual</a:t>
            </a:r>
            <a:endParaRPr lang="en-US" sz="2000" dirty="0">
              <a:latin typeface="Montserrat"/>
            </a:endParaRPr>
          </a:p>
          <a:p>
            <a:pPr lvl="1" indent="-419100">
              <a:buSzPts val="3000"/>
              <a:buFont typeface="Montserrat"/>
              <a:buChar char="●"/>
            </a:pPr>
            <a:endParaRPr lang="en-US" sz="2000" dirty="0">
              <a:latin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dirty="0">
                <a:latin typeface="Montserrat"/>
                <a:sym typeface="Montserrat"/>
              </a:rPr>
              <a:t>	</a:t>
            </a:r>
            <a:endParaRPr sz="3000" dirty="0">
              <a:latin typeface="Montserrat"/>
              <a:sym typeface="Montserrat"/>
            </a:endParaRPr>
          </a:p>
        </p:txBody>
      </p:sp>
      <p:pic>
        <p:nvPicPr>
          <p:cNvPr id="2050" name="Picture 2" descr="Image result for visual studio code">
            <a:extLst>
              <a:ext uri="{FF2B5EF4-FFF2-40B4-BE49-F238E27FC236}">
                <a16:creationId xmlns:a16="http://schemas.microsoft.com/office/drawing/2014/main" id="{A0107E44-53E6-F05D-1A9C-4CD7BC33E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749" y="1714674"/>
            <a:ext cx="1133476" cy="11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DB04771-8836-3095-3FD9-57839C213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70" y="4123618"/>
            <a:ext cx="1744735" cy="86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628E047-55FD-7CC4-41C4-082067086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321" y="2999544"/>
            <a:ext cx="991481" cy="99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6DBCC64-3261-B947-78C2-73C277929A88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171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Forms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First, create a </a:t>
            </a:r>
            <a:r>
              <a:rPr lang="en" sz="30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forms.py 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file inside the application! </a:t>
            </a: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Create a form from a pre-existing model, use </a:t>
            </a: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forms.ModelForm </a:t>
            </a: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Meta class 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provides information connecting the model to the form.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647C4-909E-0BFE-A804-EBF7ABB3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DAEAAAC-6D35-0026-CB33-DCC43A927EA4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811D0A-AC42-BADC-5BF9-C584C78F6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05" y="1292159"/>
            <a:ext cx="6623390" cy="2559182"/>
          </a:xfrm>
          <a:prstGeom prst="rect">
            <a:avLst/>
          </a:prstGeom>
        </p:spPr>
      </p:pic>
      <p:sp>
        <p:nvSpPr>
          <p:cNvPr id="8" name="Google Shape;174;p28">
            <a:extLst>
              <a:ext uri="{FF2B5EF4-FFF2-40B4-BE49-F238E27FC236}">
                <a16:creationId xmlns:a16="http://schemas.microsoft.com/office/drawing/2014/main" id="{62019F70-CEA1-B3D7-FDC2-04D6D696F8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Forms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B11C0B-F774-261D-7F3B-39275A8C1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682CB14-5B0A-6F41-E86E-C5A08C4B6C88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440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200" dirty="0">
                <a:latin typeface="Montserrat"/>
              </a:rPr>
              <a:t>To achieve this, then, you must learn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Creating a model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Using the Admin interface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Using Django Forms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solidFill>
                  <a:srgbClr val="0070C0"/>
                </a:solidFill>
                <a:latin typeface="Montserrat"/>
                <a:sym typeface="Montserrat"/>
              </a:rPr>
              <a:t>Connect the form in the template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Accepting User Input and connect it to the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011858-AD95-EA04-7325-E79E2D10B0C0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470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Forms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311700" y="95653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Now we need to sho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 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form created inside the application’s </a:t>
            </a: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forms.py 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file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 by using a view!</a:t>
            </a: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Inside our </a:t>
            </a:r>
            <a:r>
              <a:rPr lang="en-US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views.py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 file we need to import the forms </a:t>
            </a:r>
          </a:p>
          <a:p>
            <a:pPr marL="9525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 dirty="0">
                <a:solidFill>
                  <a:srgbClr val="0070C0"/>
                </a:solidFill>
                <a:latin typeface="Inconsolata"/>
                <a:ea typeface="Inconsolata"/>
                <a:cs typeface="Inconsolata"/>
                <a:sym typeface="Inconsolata"/>
              </a:rPr>
              <a:t>from .forms import </a:t>
            </a:r>
            <a:r>
              <a:rPr lang="en-US" sz="3000" b="1" dirty="0" err="1">
                <a:solidFill>
                  <a:srgbClr val="0070C0"/>
                </a:solidFill>
                <a:latin typeface="Inconsolata"/>
                <a:ea typeface="Inconsolata"/>
                <a:cs typeface="Inconsolata"/>
                <a:sym typeface="Inconsolata"/>
              </a:rPr>
              <a:t>FormName</a:t>
            </a:r>
            <a:endParaRPr lang="en-US" sz="3000" b="1" dirty="0">
              <a:solidFill>
                <a:srgbClr val="0070C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41BAE-F2DC-2671-AD97-E0A1530CC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AC6231B-7B01-380C-488A-05AF187A39A0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152EDA-803F-1B31-99C0-36E3116FB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27" y="1014552"/>
            <a:ext cx="8674546" cy="3359323"/>
          </a:xfrm>
          <a:prstGeom prst="rect">
            <a:avLst/>
          </a:prstGeom>
        </p:spPr>
      </p:pic>
      <p:sp>
        <p:nvSpPr>
          <p:cNvPr id="6" name="Google Shape;126;p22">
            <a:extLst>
              <a:ext uri="{FF2B5EF4-FFF2-40B4-BE49-F238E27FC236}">
                <a16:creationId xmlns:a16="http://schemas.microsoft.com/office/drawing/2014/main" id="{90D376C6-18D4-A6A4-1F5C-1DE737A934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Forms, </a:t>
            </a:r>
            <a:r>
              <a:rPr lang="en" sz="28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update views</a:t>
            </a:r>
            <a:endParaRPr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AB07B9-E4AC-270F-9FC6-80770FE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9D35F79-C22C-4F52-8921-CD527C4660A2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4821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434711-A456-C573-6448-52B5DC174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4" y="0"/>
            <a:ext cx="88417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458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2EF43B-A726-2892-F59B-04BC0984A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488"/>
            <a:ext cx="9144000" cy="3924300"/>
          </a:xfrm>
          <a:prstGeom prst="rect">
            <a:avLst/>
          </a:prstGeom>
        </p:spPr>
      </p:pic>
      <p:sp>
        <p:nvSpPr>
          <p:cNvPr id="6" name="Google Shape;126;p22">
            <a:extLst>
              <a:ext uri="{FF2B5EF4-FFF2-40B4-BE49-F238E27FC236}">
                <a16:creationId xmlns:a16="http://schemas.microsoft.com/office/drawing/2014/main" id="{1582F8E2-9A7B-504A-25E8-F4744D4CBB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Forms, </a:t>
            </a:r>
            <a:r>
              <a:rPr lang="en" sz="28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update urls</a:t>
            </a:r>
            <a:endParaRPr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075300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Forms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There are several ways you can “inject” the form using template tagging. </a:t>
            </a: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You can just pass in the key from the context dictionary: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409700" lvl="2" indent="0">
              <a:spcBef>
                <a:spcPts val="0"/>
              </a:spcBef>
              <a:buSzPts val="3000"/>
              <a:buNone/>
            </a:pPr>
            <a:r>
              <a:rPr lang="en" sz="30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{{ form }} or {{ form.as_p }}</a:t>
            </a:r>
            <a:endParaRPr sz="3000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66BBE-02F6-98C4-39EC-FDE5F0B3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543F301-1D62-2598-E8AA-D0A287D3E77C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04AA4E-1ED9-3E06-4EF3-4CF24B317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488"/>
            <a:ext cx="9144000" cy="3905250"/>
          </a:xfrm>
          <a:prstGeom prst="rect">
            <a:avLst/>
          </a:prstGeom>
        </p:spPr>
      </p:pic>
      <p:sp>
        <p:nvSpPr>
          <p:cNvPr id="6" name="Google Shape;174;p28">
            <a:extLst>
              <a:ext uri="{FF2B5EF4-FFF2-40B4-BE49-F238E27FC236}">
                <a16:creationId xmlns:a16="http://schemas.microsoft.com/office/drawing/2014/main" id="{754B5C93-0B48-8452-2A0C-2046DC40D3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Forms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F09ED1-95AA-5439-2B9C-DAF89A363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10" y="2673223"/>
            <a:ext cx="4667490" cy="247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12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200" dirty="0">
                <a:latin typeface="Montserrat"/>
              </a:rPr>
              <a:t>To achieve this, then, you must learn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Creating a model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Using the Admin interface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Using Django Forms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Connect the form in the template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Accepting User Input and connect it to the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A368D-3E44-B596-503B-BC7E889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F2A536C-31AD-BFDD-57A6-F2A0DB07EDDE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9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6F94B4-A43E-CAC6-E26E-EE2F2534F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06"/>
            <a:ext cx="9144000" cy="481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59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8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Forms and Models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9100"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sym typeface="Montserrat"/>
              </a:rPr>
              <a:t>Adding form and button to the html file</a:t>
            </a:r>
          </a:p>
          <a:p>
            <a:pPr indent="-419100">
              <a:buSzPts val="3000"/>
              <a:buFont typeface="Montserrat"/>
              <a:buChar char="●"/>
            </a:pPr>
            <a:endParaRPr lang="en" sz="3000" dirty="0">
              <a:latin typeface="Montserrat"/>
              <a:sym typeface="Montserrat"/>
            </a:endParaRPr>
          </a:p>
          <a:p>
            <a:pPr indent="-419100"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sym typeface="Montserrat"/>
              </a:rPr>
              <a:t>Using </a:t>
            </a:r>
            <a:r>
              <a:rPr lang="en-US" sz="3000" dirty="0">
                <a:latin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Bootstrap</a:t>
            </a:r>
            <a:r>
              <a:rPr lang="en-US" sz="3000" dirty="0">
                <a:latin typeface="Montserrat"/>
              </a:rPr>
              <a:t> t</a:t>
            </a:r>
            <a:r>
              <a:rPr lang="en" sz="3000" dirty="0">
                <a:latin typeface="Montserrat"/>
                <a:sym typeface="Montserrat"/>
              </a:rPr>
              <a:t>o improve the shape of the website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41793-81BF-052D-B435-E39E460D6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06CCA5-3A0A-5F52-B430-700544FF19C8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F284500-0E51-618D-3F0F-7F8979218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31"/>
            <a:ext cx="9144000" cy="479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52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8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Forms and Models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9100"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sym typeface="Montserrat"/>
              </a:rPr>
              <a:t>Update views by this to save data</a:t>
            </a:r>
            <a:endParaRPr lang="en" sz="3000" dirty="0">
              <a:latin typeface="Montserrat"/>
              <a:sym typeface="Montserrat"/>
            </a:endParaRPr>
          </a:p>
          <a:p>
            <a:pPr marL="114300" indent="0">
              <a:buNone/>
            </a:pP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    if </a:t>
            </a:r>
            <a:r>
              <a:rPr lang="en-US" sz="2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=='POST':</a:t>
            </a:r>
          </a:p>
          <a:p>
            <a:pPr marL="114300" indent="0">
              <a:buNone/>
            </a:pP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        form = </a:t>
            </a:r>
            <a:r>
              <a:rPr lang="en-US" sz="2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FormName</a:t>
            </a: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request.POST</a:t>
            </a: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14300" indent="0">
              <a:buNone/>
            </a:pP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        if </a:t>
            </a:r>
            <a:r>
              <a:rPr lang="en-US" sz="2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form.is_valid</a:t>
            </a: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marL="114300" indent="0">
              <a:buNone/>
            </a:pP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form.save</a:t>
            </a: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(commit=True)</a:t>
            </a:r>
          </a:p>
          <a:p>
            <a:pPr marL="114300" indent="0">
              <a:buNone/>
            </a:pP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            return index(request)</a:t>
            </a:r>
          </a:p>
          <a:p>
            <a:pPr marL="114300" indent="0">
              <a:buNone/>
            </a:pP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        else:</a:t>
            </a:r>
          </a:p>
          <a:p>
            <a:pPr marL="114300" indent="0">
              <a:buNone/>
            </a:pPr>
            <a:r>
              <a:rPr lang="en-US" sz="2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            print('ERROR FORM INVALID')</a:t>
            </a:r>
          </a:p>
          <a:p>
            <a:pPr marL="114300" indent="0">
              <a:buNone/>
            </a:pPr>
            <a:b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41793-81BF-052D-B435-E39E460D6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C5A9ED9-960C-8A7D-5CF1-CDB457B49F2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7321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9C2C91-59C8-074F-C505-6E50F38E3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9"/>
            <a:ext cx="9144000" cy="480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58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Model Forms - Run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C05951A-69B7-0732-191F-DDB49601F8CC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447F03-59BC-1A1C-F080-64F0C9C12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91"/>
            <a:ext cx="9144000" cy="2092917"/>
          </a:xfrm>
          <a:prstGeom prst="rect">
            <a:avLst/>
          </a:prstGeom>
        </p:spPr>
      </p:pic>
      <p:sp>
        <p:nvSpPr>
          <p:cNvPr id="6" name="Google Shape;581;p78">
            <a:extLst>
              <a:ext uri="{FF2B5EF4-FFF2-40B4-BE49-F238E27FC236}">
                <a16:creationId xmlns:a16="http://schemas.microsoft.com/office/drawing/2014/main" id="{57D85CB8-466E-9254-24C6-11C824D776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Home Page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F1147-8D5C-EDB8-771C-B96695966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8DE9009-A19E-698E-693D-88B1800E3D1A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8869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81;p78">
            <a:extLst>
              <a:ext uri="{FF2B5EF4-FFF2-40B4-BE49-F238E27FC236}">
                <a16:creationId xmlns:a16="http://schemas.microsoft.com/office/drawing/2014/main" id="{75662EEA-43E9-32F8-5578-3166B2D030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Form Page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1FDCCE-E4CA-2119-FBE7-97DF460A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91A0AD-C0AE-E6B9-6812-494D9466B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7" y="868489"/>
            <a:ext cx="4337273" cy="31370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3A21E7-084E-8656-0045-BEFFE2A6F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50" y="868488"/>
            <a:ext cx="4356324" cy="3137061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A3D8E21-F532-D7AF-A472-37F1B033E0C1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210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B8CE5C-F5B5-9629-F7BB-BE15FD32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318"/>
            <a:ext cx="9144000" cy="3090863"/>
          </a:xfrm>
          <a:prstGeom prst="rect">
            <a:avLst/>
          </a:prstGeom>
        </p:spPr>
      </p:pic>
      <p:sp>
        <p:nvSpPr>
          <p:cNvPr id="6" name="Google Shape;581;p78">
            <a:extLst>
              <a:ext uri="{FF2B5EF4-FFF2-40B4-BE49-F238E27FC236}">
                <a16:creationId xmlns:a16="http://schemas.microsoft.com/office/drawing/2014/main" id="{7EEBFD91-E261-21CC-C05B-C92FB67DD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Django Admin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9C2EE2-B712-88EA-5843-546DC1A85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25014CC-1255-F7BE-FF7E-4766F49A9FCE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5655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AF0910-28FC-3043-7305-AAFE8F3A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662"/>
            <a:ext cx="9144000" cy="2924175"/>
          </a:xfrm>
          <a:prstGeom prst="rect">
            <a:avLst/>
          </a:prstGeom>
        </p:spPr>
      </p:pic>
      <p:sp>
        <p:nvSpPr>
          <p:cNvPr id="6" name="Google Shape;581;p78">
            <a:extLst>
              <a:ext uri="{FF2B5EF4-FFF2-40B4-BE49-F238E27FC236}">
                <a16:creationId xmlns:a16="http://schemas.microsoft.com/office/drawing/2014/main" id="{E81644C0-EDA0-6F23-7FFF-C95C63C591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Django Admin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3A1E5-3C0C-9EF4-8F39-7245147FE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415FC1-6CD6-3C33-07FD-B454EAD8A71B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48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689B99-5C81-DD57-310D-E970E615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975"/>
            <a:ext cx="9144000" cy="3257550"/>
          </a:xfrm>
          <a:prstGeom prst="rect">
            <a:avLst/>
          </a:prstGeom>
        </p:spPr>
      </p:pic>
      <p:sp>
        <p:nvSpPr>
          <p:cNvPr id="6" name="Google Shape;581;p78">
            <a:extLst>
              <a:ext uri="{FF2B5EF4-FFF2-40B4-BE49-F238E27FC236}">
                <a16:creationId xmlns:a16="http://schemas.microsoft.com/office/drawing/2014/main" id="{F778481D-BF4A-06DA-31D8-B5DEC975CF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Django Admin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435F3-3F17-F885-1FB3-A31A709A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D59F8F-E317-3D94-9DD1-7470C720C4B8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591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</a:rPr>
              <a:t>To achieve this</a:t>
            </a:r>
            <a:r>
              <a:rPr lang="en-US" sz="2800" dirty="0">
                <a:latin typeface="Montserrat"/>
              </a:rPr>
              <a:t>, first, you must learn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600" dirty="0">
                <a:solidFill>
                  <a:srgbClr val="0070C0"/>
                </a:solidFill>
                <a:latin typeface="Montserrat"/>
              </a:rPr>
              <a:t>Using </a:t>
            </a:r>
            <a:r>
              <a:rPr lang="en" sz="2600" dirty="0">
                <a:solidFill>
                  <a:srgbClr val="0070C0"/>
                </a:solidFill>
                <a:latin typeface="Montserrat"/>
                <a:sym typeface="Montserrat"/>
              </a:rPr>
              <a:t>Django </a:t>
            </a:r>
            <a:r>
              <a:rPr lang="en-US" sz="2600" dirty="0">
                <a:solidFill>
                  <a:srgbClr val="0070C0"/>
                </a:solidFill>
                <a:latin typeface="Montserrat"/>
              </a:rPr>
              <a:t>web application </a:t>
            </a:r>
            <a:endParaRPr lang="en" sz="2600" dirty="0">
              <a:solidFill>
                <a:srgbClr val="0070C0"/>
              </a:solidFill>
              <a:latin typeface="Montserrat"/>
              <a:sym typeface="Montserrat"/>
            </a:endParaRP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latin typeface="Montserrat"/>
                <a:sym typeface="Montserrat"/>
              </a:rPr>
              <a:t>Creating a virtual environment (Anaconda)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Setting up Projects and Applications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Using simple Templates and tags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Creating Views and Mapping URLs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D6D03-0E76-E58F-1886-4DBF06E2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537" y="1912554"/>
            <a:ext cx="1251014" cy="5080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7001B3-E98C-CE0C-5241-EECEC3805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291" y="2562573"/>
            <a:ext cx="1202511" cy="59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577BC-E996-DA55-D66A-C3C3AB71D360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3039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 - Confirm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</a:rPr>
              <a:t>You are now able to 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600" dirty="0">
                <a:latin typeface="Montserrat"/>
              </a:rPr>
              <a:t>Develop a web form that enables the user to insert data into the database using the form.</a:t>
            </a:r>
          </a:p>
          <a:p>
            <a:pPr marL="495300" lvl="1" indent="0">
              <a:spcBef>
                <a:spcPts val="0"/>
              </a:spcBef>
              <a:buSzPts val="3000"/>
              <a:buNone/>
            </a:pPr>
            <a:endParaRPr lang="en-US" sz="2600" dirty="0">
              <a:latin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dirty="0">
                <a:latin typeface="Montserrat"/>
                <a:sym typeface="Montserrat"/>
              </a:rPr>
              <a:t>	</a:t>
            </a:r>
            <a:endParaRPr sz="3000" dirty="0">
              <a:latin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E3347-FAC2-72FD-FA43-7F1B67589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533A2-EF6F-EACA-9780-E2DB4D23BEB6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1415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 - Confirm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9100"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</a:rPr>
              <a:t>You can download the code created in this lesson plan from my GitHub account: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endParaRPr lang="en-US" sz="2600" dirty="0">
              <a:latin typeface="Montserrat"/>
            </a:endParaRPr>
          </a:p>
          <a:p>
            <a:pPr marL="495300" lvl="1" indent="0">
              <a:spcBef>
                <a:spcPts val="0"/>
              </a:spcBef>
              <a:buSzPts val="3000"/>
              <a:buNone/>
            </a:pPr>
            <a:r>
              <a:rPr lang="en-US" sz="2600" dirty="0">
                <a:latin typeface="Montserrat"/>
                <a:hlinkClick r:id="rId3"/>
              </a:rPr>
              <a:t>https://github.com/afai79/Django-App-Forms-and-Models-</a:t>
            </a:r>
            <a:endParaRPr lang="en-US" sz="2600" dirty="0">
              <a:latin typeface="Montserrat"/>
            </a:endParaRPr>
          </a:p>
          <a:p>
            <a:pPr marL="495300" lvl="1" indent="0">
              <a:spcBef>
                <a:spcPts val="0"/>
              </a:spcBef>
              <a:buSzPts val="3000"/>
              <a:buNone/>
            </a:pPr>
            <a:endParaRPr lang="en-US" sz="2600" dirty="0">
              <a:latin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dirty="0">
                <a:latin typeface="Montserrat"/>
                <a:sym typeface="Montserrat"/>
              </a:rPr>
              <a:t>	</a:t>
            </a:r>
            <a:endParaRPr sz="3000" dirty="0">
              <a:latin typeface="Montserrat"/>
              <a:sym typeface="Montserra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61FD08-025A-1325-8BCD-A61E5A5BE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133" y="3866470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D361462-A66F-ED9E-70CB-AEB399E9438C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8235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5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20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Django – Challenge 2 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Model Forms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2877A-ED9A-EC7B-B6AC-34C398C7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D04FC56-57F4-498D-487E-8CFFE74069E9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1411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Challenge 2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9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Complete the following task: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200" dirty="0">
                <a:latin typeface="Montserrat"/>
              </a:rPr>
              <a:t>Develop a Django web form that enables the user to insert data (</a:t>
            </a:r>
            <a:r>
              <a:rPr lang="en-US" sz="3200" dirty="0">
                <a:solidFill>
                  <a:srgbClr val="0070C0"/>
                </a:solidFill>
                <a:latin typeface="Montserrat"/>
              </a:rPr>
              <a:t>username</a:t>
            </a:r>
            <a:r>
              <a:rPr lang="en-US" sz="3200" dirty="0">
                <a:latin typeface="Montserrat"/>
              </a:rPr>
              <a:t>, </a:t>
            </a:r>
            <a:r>
              <a:rPr lang="en-US" sz="3200" dirty="0">
                <a:solidFill>
                  <a:srgbClr val="0070C0"/>
                </a:solidFill>
                <a:latin typeface="Montserrat"/>
              </a:rPr>
              <a:t>password</a:t>
            </a:r>
            <a:r>
              <a:rPr lang="en-US" sz="3200" dirty="0">
                <a:latin typeface="Montserrat"/>
              </a:rPr>
              <a:t>) into the database using a form (</a:t>
            </a:r>
            <a:r>
              <a:rPr lang="en-US" sz="3200" dirty="0">
                <a:solidFill>
                  <a:srgbClr val="0070C0"/>
                </a:solidFill>
                <a:latin typeface="Montserrat"/>
              </a:rPr>
              <a:t>login</a:t>
            </a:r>
            <a:r>
              <a:rPr lang="en-US" sz="3200" dirty="0">
                <a:latin typeface="Montserrat"/>
              </a:rPr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4C6A2-F82B-670D-252A-F61537EFF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A37A301-2109-930D-2D90-667EB33BD048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9865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20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serrat"/>
              </a:rPr>
              <a:t>Thanks</a:t>
            </a:r>
            <a:endParaRPr b="1" dirty="0">
              <a:latin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FBA6C-A45A-5A6A-5BB4-4D89D4776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196" y="2197970"/>
            <a:ext cx="1251014" cy="508026"/>
          </a:xfrm>
          <a:prstGeom prst="rect">
            <a:avLst/>
          </a:prstGeom>
        </p:spPr>
      </p:pic>
      <p:pic>
        <p:nvPicPr>
          <p:cNvPr id="8" name="Picture 2" descr="Image result for visual studio code">
            <a:extLst>
              <a:ext uri="{FF2B5EF4-FFF2-40B4-BE49-F238E27FC236}">
                <a16:creationId xmlns:a16="http://schemas.microsoft.com/office/drawing/2014/main" id="{2592382C-C77D-D61D-C2B9-4085E8D36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67" y="1999567"/>
            <a:ext cx="1133476" cy="11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162DF12-DAA8-0D2D-7353-E8E6B0F30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632" y="3330485"/>
            <a:ext cx="1744735" cy="86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28EABB9-0818-B82F-7A73-A77DF6683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39" y="3204041"/>
            <a:ext cx="991481" cy="99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84F1975-8888-5C8D-7386-261443DB8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965" y="3133043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D321158F-C2DA-C01B-0EFD-682ADEFEA30E}"/>
              </a:ext>
            </a:extLst>
          </p:cNvPr>
          <p:cNvSpPr txBox="1">
            <a:spLocks/>
          </p:cNvSpPr>
          <p:nvPr/>
        </p:nvSpPr>
        <p:spPr>
          <a:xfrm>
            <a:off x="3124199" y="4510432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1pPr>
            <a:lvl2pPr marL="742950" marR="0" lvl="1" indent="-285750" algn="r" rtl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2pPr>
            <a:lvl3pPr marL="1143000" marR="0" lvl="2" indent="-228600" algn="r" rtl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3pPr>
            <a:lvl4pPr marL="1600200" marR="0" lvl="3" indent="-228600" algn="r" rtl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4pPr>
            <a:lvl5pPr marL="2057400" marR="0" lvl="4" indent="-228600" algn="r" rtl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5pPr>
            <a:lvl6pPr marL="2514600" marR="0" lvl="5" indent="-228600" algn="r" rtl="1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6pPr>
            <a:lvl7pPr marL="2971800" marR="0" lvl="6" indent="-228600" algn="r" rtl="1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7pPr>
            <a:lvl8pPr marL="3429000" marR="0" lvl="7" indent="-228600" algn="r" rtl="1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8pPr>
            <a:lvl9pPr marL="3886200" marR="0" lvl="8" indent="-228600" algn="r" rtl="1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9pPr>
          </a:lstStyle>
          <a:p>
            <a:pPr algn="ctr" rtl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Garamond" panose="02020404030301010803" pitchFamily="18" charset="0"/>
              </a:rPr>
              <a:t>Dr. Abdelhameed Fawzy</a:t>
            </a:r>
            <a:endParaRPr lang="en-US" altLang="en-US" sz="18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972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Django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sym typeface="Montserrat"/>
              </a:rPr>
              <a:t>Django is an open-source and free web framework.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sym typeface="Montserrat"/>
              </a:rPr>
              <a:t>Django is </a:t>
            </a:r>
            <a:r>
              <a:rPr lang="en-US" sz="3000" dirty="0">
                <a:latin typeface="Montserrat"/>
              </a:rPr>
              <a:t>server-side technology.</a:t>
            </a:r>
            <a:endParaRPr lang="en-US" sz="3000" dirty="0">
              <a:latin typeface="Montserrat"/>
              <a:sym typeface="Montserrat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Many websites utilize it, including Instagram, 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BitBucket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, the Washington Times, and Mozilla, among others!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3BFA0-07CF-6E8D-1349-740D45EF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1" y="4447696"/>
            <a:ext cx="1251014" cy="50802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9ABD101-FB99-11BA-12C7-1B86A6F2294D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Learning Objectives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</a:rPr>
              <a:t>To achieve this</a:t>
            </a:r>
            <a:r>
              <a:rPr lang="en-US" sz="2800" dirty="0">
                <a:latin typeface="Montserrat"/>
              </a:rPr>
              <a:t>, first, you must learn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600" dirty="0">
                <a:latin typeface="Montserrat"/>
              </a:rPr>
              <a:t>Using </a:t>
            </a:r>
            <a:r>
              <a:rPr lang="en" sz="2600" dirty="0">
                <a:latin typeface="Montserrat"/>
                <a:sym typeface="Montserrat"/>
              </a:rPr>
              <a:t>Django </a:t>
            </a:r>
            <a:r>
              <a:rPr lang="en-US" sz="2600" dirty="0">
                <a:latin typeface="Montserrat"/>
              </a:rPr>
              <a:t>web application </a:t>
            </a:r>
            <a:endParaRPr lang="en" sz="2600" dirty="0">
              <a:latin typeface="Montserrat"/>
              <a:sym typeface="Montserrat"/>
            </a:endParaRP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" sz="2800" dirty="0">
                <a:solidFill>
                  <a:srgbClr val="0070C0"/>
                </a:solidFill>
                <a:latin typeface="Montserrat"/>
                <a:sym typeface="Montserrat"/>
              </a:rPr>
              <a:t>Creating a virtual environment (Anaconda)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Setting up Projects and Applications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Using simple Templates and tags</a:t>
            </a:r>
          </a:p>
          <a:p>
            <a:pPr lvl="1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Creating Views and Mapping URLs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D6D03-0E76-E58F-1886-4DBF06E2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537" y="1912554"/>
            <a:ext cx="1251014" cy="5080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7001B3-E98C-CE0C-5241-EECEC3805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291" y="2562573"/>
            <a:ext cx="1202511" cy="59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AB74F-9472-7967-4928-FB07B7AD05A2}"/>
              </a:ext>
            </a:extLst>
          </p:cNvPr>
          <p:cNvSpPr txBox="1">
            <a:spLocks/>
          </p:cNvSpPr>
          <p:nvPr/>
        </p:nvSpPr>
        <p:spPr bwMode="auto">
          <a:xfrm>
            <a:off x="3505200" y="461398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fld id="{70FD4400-D41C-4B98-92C4-2439D85BD770}" type="slidenum">
              <a:rPr lang="en-US" altLang="ar-SA" sz="1800" b="1">
                <a:latin typeface="Garamond" panose="02020404030301010803" pitchFamily="18" charset="0"/>
              </a:rPr>
              <a:pPr algn="ctr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th-TH" altLang="ar-SA" sz="1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72601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1443</Words>
  <Application>Microsoft Office PowerPoint</Application>
  <PresentationFormat>On-screen Show (16:9)</PresentationFormat>
  <Paragraphs>307</Paragraphs>
  <Slides>74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Consolas</vt:lpstr>
      <vt:lpstr>Arial</vt:lpstr>
      <vt:lpstr>Garamond</vt:lpstr>
      <vt:lpstr>Montserrat</vt:lpstr>
      <vt:lpstr>Inconsolata</vt:lpstr>
      <vt:lpstr>Calibri</vt:lpstr>
      <vt:lpstr>Simple Light</vt:lpstr>
      <vt:lpstr>Create a Form to Input Data into the Database</vt:lpstr>
      <vt:lpstr>Learning Objectives</vt:lpstr>
      <vt:lpstr>Learning Objectives</vt:lpstr>
      <vt:lpstr>Learning Objectives</vt:lpstr>
      <vt:lpstr>Learning Objectives</vt:lpstr>
      <vt:lpstr>PowerPoint Presentation</vt:lpstr>
      <vt:lpstr>Learning Objectives</vt:lpstr>
      <vt:lpstr>Django</vt:lpstr>
      <vt:lpstr>Learning Objectives</vt:lpstr>
      <vt:lpstr>Virtual environment </vt:lpstr>
      <vt:lpstr>PowerPoint Presentation</vt:lpstr>
      <vt:lpstr>Virtual environment </vt:lpstr>
      <vt:lpstr>PowerPoint Presentation</vt:lpstr>
      <vt:lpstr>Learning Objectives</vt:lpstr>
      <vt:lpstr>Django project</vt:lpstr>
      <vt:lpstr>Django project</vt:lpstr>
      <vt:lpstr>Django project</vt:lpstr>
      <vt:lpstr>Django project</vt:lpstr>
      <vt:lpstr>PowerPoint Presentation</vt:lpstr>
      <vt:lpstr>Django Application</vt:lpstr>
      <vt:lpstr>PowerPoint Presentation</vt:lpstr>
      <vt:lpstr>PowerPoint Presentation</vt:lpstr>
      <vt:lpstr>Learning Objectives</vt:lpstr>
      <vt:lpstr>Using Templates</vt:lpstr>
      <vt:lpstr>Using Templates</vt:lpstr>
      <vt:lpstr>Using Templates</vt:lpstr>
      <vt:lpstr>Using Templates</vt:lpstr>
      <vt:lpstr>Using Templates</vt:lpstr>
      <vt:lpstr>Learning Objectives</vt:lpstr>
      <vt:lpstr>PowerPoint Presentation</vt:lpstr>
      <vt:lpstr>PowerPoint Presentation</vt:lpstr>
      <vt:lpstr>Django – Challenge 1 </vt:lpstr>
      <vt:lpstr>Challenge 1</vt:lpstr>
      <vt:lpstr>Learning Objectives</vt:lpstr>
      <vt:lpstr>Models</vt:lpstr>
      <vt:lpstr>Models</vt:lpstr>
      <vt:lpstr>Models</vt:lpstr>
      <vt:lpstr>Models</vt:lpstr>
      <vt:lpstr>Models</vt:lpstr>
      <vt:lpstr>PowerPoint Presentation</vt:lpstr>
      <vt:lpstr>PowerPoint Presentation</vt:lpstr>
      <vt:lpstr>Learning Objectives</vt:lpstr>
      <vt:lpstr>Django Admin interface</vt:lpstr>
      <vt:lpstr>Django Admin interface</vt:lpstr>
      <vt:lpstr>Django Admin interface</vt:lpstr>
      <vt:lpstr>Django Admin interface</vt:lpstr>
      <vt:lpstr>Django Admin interface</vt:lpstr>
      <vt:lpstr>Django Admin interface</vt:lpstr>
      <vt:lpstr>Learning Objectives</vt:lpstr>
      <vt:lpstr>Forms</vt:lpstr>
      <vt:lpstr>Forms</vt:lpstr>
      <vt:lpstr>Learning Objectives</vt:lpstr>
      <vt:lpstr>Forms</vt:lpstr>
      <vt:lpstr>Forms, update views</vt:lpstr>
      <vt:lpstr>PowerPoint Presentation</vt:lpstr>
      <vt:lpstr>Forms, update urls</vt:lpstr>
      <vt:lpstr>Forms</vt:lpstr>
      <vt:lpstr>Forms</vt:lpstr>
      <vt:lpstr>Learning Objectives</vt:lpstr>
      <vt:lpstr>Forms and Models</vt:lpstr>
      <vt:lpstr>PowerPoint Presentation</vt:lpstr>
      <vt:lpstr>Forms and Models</vt:lpstr>
      <vt:lpstr>PowerPoint Presentation</vt:lpstr>
      <vt:lpstr>Model Forms - Run</vt:lpstr>
      <vt:lpstr>Home Page</vt:lpstr>
      <vt:lpstr>Form Page</vt:lpstr>
      <vt:lpstr>Django Admin</vt:lpstr>
      <vt:lpstr>Django Admin</vt:lpstr>
      <vt:lpstr>Django Admin</vt:lpstr>
      <vt:lpstr>Learning Objectives - Confirm</vt:lpstr>
      <vt:lpstr>Learning Objectives - Confirm</vt:lpstr>
      <vt:lpstr>Django – Challenge 2 </vt:lpstr>
      <vt:lpstr>Challenge 2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- Level One </dc:title>
  <cp:lastModifiedBy>Abdelhameed Ibrahim</cp:lastModifiedBy>
  <cp:revision>285</cp:revision>
  <dcterms:modified xsi:type="dcterms:W3CDTF">2022-06-09T05:31:32Z</dcterms:modified>
</cp:coreProperties>
</file>